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media26.mp4" ContentType="video/mp4"/>
  <Override PartName="/ppt/media/media22.mkv" ContentType="application/vnd.sun.star.media"/>
  <Override PartName="/ppt/media/image14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7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67000" y="425844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12884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91744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26788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6700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291744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526788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67000" y="2185560"/>
            <a:ext cx="6951240" cy="396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695124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67000" y="1499760"/>
            <a:ext cx="6951240" cy="273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67000" y="2185560"/>
            <a:ext cx="6951240" cy="396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12884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67000" y="425844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12884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291744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26788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6700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291744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526788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67000" y="2185560"/>
            <a:ext cx="6951240" cy="396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695124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695124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67000" y="1499760"/>
            <a:ext cx="6951240" cy="273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12884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67000" y="425844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12884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291744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526788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6700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291744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526788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67000" y="2185560"/>
            <a:ext cx="6951240" cy="396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695124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67000" y="1499760"/>
            <a:ext cx="6951240" cy="273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12884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67000" y="425844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12884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291744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526788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6700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291744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526788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567000" y="2185560"/>
            <a:ext cx="6951240" cy="3967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695124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567000" y="1499760"/>
            <a:ext cx="6951240" cy="273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12884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67000" y="425844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12884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67000" y="1499760"/>
            <a:ext cx="6951240" cy="2738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291744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5267880" y="218556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56700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291744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5267880" y="4258440"/>
            <a:ext cx="22381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3967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128840" y="425844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92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67000" y="4258440"/>
            <a:ext cx="6951240" cy="1892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8" descr=""/>
          <p:cNvPicPr/>
          <p:nvPr/>
        </p:nvPicPr>
        <p:blipFill>
          <a:blip r:embed="rId3"/>
          <a:stretch/>
        </p:blipFill>
        <p:spPr>
          <a:xfrm>
            <a:off x="355680" y="321120"/>
            <a:ext cx="4800240" cy="3556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body"/>
          </p:nvPr>
        </p:nvSpPr>
        <p:spPr>
          <a:xfrm>
            <a:off x="658440" y="3968640"/>
            <a:ext cx="6638040" cy="1649880"/>
          </a:xfrm>
          <a:prstGeom prst="rect">
            <a:avLst/>
          </a:prstGeom>
        </p:spPr>
        <p:txBody>
          <a:bodyPr lIns="0"/>
          <a:p>
            <a:pPr>
              <a:lnSpc>
                <a:spcPct val="13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Georgia"/>
                <a:ea typeface="Georgia"/>
              </a:rPr>
              <a:t>Sub-topic</a:t>
            </a:r>
            <a:endParaRPr b="0" lang="en-US" sz="2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58440" y="1490400"/>
            <a:ext cx="6638040" cy="2386080"/>
          </a:xfrm>
          <a:prstGeom prst="rect">
            <a:avLst/>
          </a:prstGeom>
        </p:spPr>
        <p:txBody>
          <a:bodyPr lIns="0" anchor="b"/>
          <a:p>
            <a:pPr>
              <a:lnSpc>
                <a:spcPts val="5800"/>
              </a:lnSpc>
            </a:pPr>
            <a:r>
              <a:rPr b="1" lang="en-US" sz="6000" spc="-1" strike="noStrike" cap="all">
                <a:solidFill>
                  <a:srgbClr val="ffffff"/>
                </a:solidFill>
                <a:latin typeface="Arial"/>
                <a:ea typeface="Arial"/>
              </a:rPr>
              <a:t>Presentation</a:t>
            </a:r>
            <a:br/>
            <a:r>
              <a:rPr b="1" lang="en-US" sz="6000" spc="-1" strike="noStrike" cap="all">
                <a:solidFill>
                  <a:srgbClr val="ffffff"/>
                </a:solidFill>
                <a:latin typeface="Arial"/>
                <a:ea typeface="Arial"/>
              </a:rPr>
              <a:t>Title</a:t>
            </a:r>
            <a:endParaRPr b="0" lang="en-US" sz="6000" spc="-1" strike="noStrike">
              <a:solidFill>
                <a:srgbClr val="666666"/>
              </a:solidFill>
              <a:latin typeface="Arial"/>
            </a:endParaRPr>
          </a:p>
        </p:txBody>
      </p:sp>
      <p:pic>
        <p:nvPicPr>
          <p:cNvPr id="3" name="Picture 7" descr=""/>
          <p:cNvPicPr/>
          <p:nvPr/>
        </p:nvPicPr>
        <p:blipFill>
          <a:blip r:embed="rId4"/>
          <a:stretch/>
        </p:blipFill>
        <p:spPr>
          <a:xfrm>
            <a:off x="660240" y="6041160"/>
            <a:ext cx="4800240" cy="3556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8" descr=""/>
          <p:cNvPicPr/>
          <p:nvPr/>
        </p:nvPicPr>
        <p:blipFill>
          <a:blip r:embed="rId3"/>
          <a:stretch/>
        </p:blipFill>
        <p:spPr>
          <a:xfrm>
            <a:off x="355680" y="321120"/>
            <a:ext cx="4800240" cy="35568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1240" cy="59040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Click to edit Master title style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6951240" cy="396792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Edit Master text styles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1" marL="685800" indent="-18252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System Font Regular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2" marL="1143000" indent="-18252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System Font Regular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Third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3" marL="1600200" indent="-18252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System Font Regular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Fourth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4" marL="2057400" indent="-18252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System Font Regular"/>
              <a:buChar char="-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Fifth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7574400" y="6319800"/>
            <a:ext cx="41144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9F49A13-DDB5-4BD4-9606-34DD21316B50}" type="slidenum">
              <a:rPr b="1" lang="en-US" sz="1600" spc="-1" strike="noStrike">
                <a:solidFill>
                  <a:srgbClr val="666666"/>
                </a:solidFill>
                <a:latin typeface="Arial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" descr=""/>
          <p:cNvPicPr/>
          <p:nvPr/>
        </p:nvPicPr>
        <p:blipFill>
          <a:blip r:embed="rId3"/>
          <a:stretch/>
        </p:blipFill>
        <p:spPr>
          <a:xfrm>
            <a:off x="355680" y="321120"/>
            <a:ext cx="4800240" cy="35568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67000" y="1499760"/>
            <a:ext cx="6950880" cy="5900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3600" spc="-1" strike="noStrike">
                <a:solidFill>
                  <a:srgbClr val="666666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67000" y="2185560"/>
            <a:ext cx="3391560" cy="396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128840" y="2185560"/>
            <a:ext cx="3391560" cy="3967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8" descr=""/>
          <p:cNvPicPr/>
          <p:nvPr/>
        </p:nvPicPr>
        <p:blipFill>
          <a:blip r:embed="rId3"/>
          <a:stretch/>
        </p:blipFill>
        <p:spPr>
          <a:xfrm>
            <a:off x="355680" y="321120"/>
            <a:ext cx="4800240" cy="355680"/>
          </a:xfrm>
          <a:prstGeom prst="rect">
            <a:avLst/>
          </a:prstGeom>
          <a:ln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ftr"/>
          </p:nvPr>
        </p:nvSpPr>
        <p:spPr>
          <a:xfrm>
            <a:off x="7574400" y="6319800"/>
            <a:ext cx="41144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D026C94-F91D-4886-9C18-0A9EF34D510C}" type="slidenum">
              <a:rPr b="1" lang="en-US" sz="1600" spc="-1" strike="noStrike">
                <a:solidFill>
                  <a:srgbClr val="666666"/>
                </a:solidFill>
                <a:latin typeface="Arial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66666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666666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66666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666666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66666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8" descr=""/>
          <p:cNvPicPr/>
          <p:nvPr/>
        </p:nvPicPr>
        <p:blipFill>
          <a:blip r:embed="rId3"/>
          <a:stretch/>
        </p:blipFill>
        <p:spPr>
          <a:xfrm>
            <a:off x="355680" y="321120"/>
            <a:ext cx="4800240" cy="355680"/>
          </a:xfrm>
          <a:prstGeom prst="rect">
            <a:avLst/>
          </a:prstGeom>
          <a:ln>
            <a:noFill/>
          </a:ln>
        </p:spPr>
      </p:pic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67000" y="853560"/>
            <a:ext cx="10515240" cy="123660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Click to edit Master title style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ftr"/>
          </p:nvPr>
        </p:nvSpPr>
        <p:spPr>
          <a:xfrm>
            <a:off x="7574400" y="6319800"/>
            <a:ext cx="41144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ECDD1EE-355F-4D98-B375-E93B4EAE85E6}" type="slidenum">
              <a:rPr b="1" lang="en-US" sz="1600" spc="-1" strike="noStrike">
                <a:solidFill>
                  <a:srgbClr val="666666"/>
                </a:solidFill>
                <a:latin typeface="Arial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66666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666666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66666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666666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66666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5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26.mp4"/><Relationship Id="rId2" Type="http://schemas.microsoft.com/office/2007/relationships/media" Target="../media/media26.mp4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5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22.mkv"/><Relationship Id="rId2" Type="http://schemas.microsoft.com/office/2007/relationships/media" Target="../media/media22.mkv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5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658440" y="1490400"/>
            <a:ext cx="6638040" cy="2386080"/>
          </a:xfrm>
          <a:prstGeom prst="rect">
            <a:avLst/>
          </a:prstGeom>
          <a:noFill/>
          <a:ln>
            <a:noFill/>
          </a:ln>
        </p:spPr>
        <p:txBody>
          <a:bodyPr lIns="0" anchor="b"/>
          <a:p>
            <a:pPr>
              <a:lnSpc>
                <a:spcPts val="5800"/>
              </a:lnSpc>
            </a:pPr>
            <a:r>
              <a:rPr b="1" lang="en-US" sz="6000" spc="-1" strike="noStrike" cap="all">
                <a:solidFill>
                  <a:srgbClr val="ffffff"/>
                </a:solidFill>
                <a:latin typeface="Arial"/>
                <a:ea typeface="Arial"/>
              </a:rPr>
              <a:t>UAV Learning to Fly</a:t>
            </a:r>
            <a:endParaRPr b="0" lang="en-US" sz="60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658440" y="3968640"/>
            <a:ext cx="6638040" cy="1649880"/>
          </a:xfrm>
          <a:prstGeom prst="rect">
            <a:avLst/>
          </a:prstGeom>
          <a:noFill/>
          <a:ln>
            <a:noFill/>
          </a:ln>
        </p:spPr>
        <p:txBody>
          <a:bodyPr lIns="0"/>
          <a:p>
            <a:pPr>
              <a:lnSpc>
                <a:spcPct val="13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Georgia"/>
                <a:ea typeface="Georgia"/>
              </a:rPr>
              <a:t>Rugved Hattekar</a:t>
            </a:r>
            <a:endParaRPr b="0" lang="en-US" sz="28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3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Georgia"/>
                <a:ea typeface="Georgia"/>
              </a:rPr>
              <a:t>Nanditha Nandanavanam</a:t>
            </a:r>
            <a:endParaRPr b="0" lang="en-US" sz="28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3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Georgia"/>
                <a:ea typeface="Georgia"/>
              </a:rPr>
              <a:t>Chen Zeng</a:t>
            </a:r>
            <a:endParaRPr b="0" lang="en-US" sz="28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30000"/>
              </a:lnSpc>
              <a:spcBef>
                <a:spcPts val="601"/>
              </a:spcBef>
            </a:pPr>
            <a:endParaRPr b="0" lang="en-US" sz="28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30000"/>
              </a:lnSpc>
              <a:spcBef>
                <a:spcPts val="601"/>
              </a:spcBef>
            </a:pPr>
            <a:endParaRPr b="0" lang="en-US" sz="2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658440" y="1398960"/>
            <a:ext cx="6638040" cy="16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>
              <a:lnSpc>
                <a:spcPct val="13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Georgia"/>
                <a:ea typeface="Georgia"/>
              </a:rPr>
              <a:t>CSE4/510 Project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567000" y="1499760"/>
            <a:ext cx="6951240" cy="590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Hovering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567000" y="2185560"/>
            <a:ext cx="6951240" cy="3967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State : Quadcopter position and linear acceleration from simulation environment 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Action : Control command to quadcopter as thrust force 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Reward: Negative absolute distance from quadcopter position till the target height(10 m) minus linear acceleration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Bonus: 10 when distance less than 3 m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Episode termination: 5 s elapse(penalty -10)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38" name="TextShape 3"/>
          <p:cNvSpPr txBox="1"/>
          <p:nvPr/>
        </p:nvSpPr>
        <p:spPr>
          <a:xfrm>
            <a:off x="7574400" y="63198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45DF84E-AABC-4FC3-BBDF-E77B593B50C7}" type="slidenum">
              <a:rPr b="1" lang="en-US" sz="1600" spc="-1" strike="noStrike">
                <a:solidFill>
                  <a:srgbClr val="666666"/>
                </a:solidFill>
                <a:latin typeface="Arial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</p:spTree>
  </p:cSld>
  <p:timing>
    <p:tnLst>
      <p:par>
        <p:cTn id="28" dur="indefinite" restart="never" nodeType="tmRoot">
          <p:childTnLst>
            <p:seq>
              <p:cTn id="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567000" y="1499760"/>
            <a:ext cx="10515240" cy="590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DQN learning for Hovering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7574400" y="63198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2878470-DE07-4E04-B5A2-313CF1F5CE62}" type="slidenum">
              <a:rPr b="1" lang="en-US" sz="1600" spc="-1" strike="noStrike">
                <a:solidFill>
                  <a:srgbClr val="666666"/>
                </a:solidFill>
                <a:latin typeface="Arial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836640" y="2382120"/>
            <a:ext cx="687600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Learning rate = 0.001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Epsilon = 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Epsilon decay = 0.995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Batch size = 64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Number of episodes = 64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Discount factor = 0.9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2" name="Picture 4" descr=""/>
          <p:cNvPicPr/>
          <p:nvPr/>
        </p:nvPicPr>
        <p:blipFill>
          <a:blip r:embed="rId1"/>
          <a:srcRect l="0" t="0" r="5943" b="0"/>
          <a:stretch/>
        </p:blipFill>
        <p:spPr>
          <a:xfrm>
            <a:off x="3846960" y="2307960"/>
            <a:ext cx="4165560" cy="2647440"/>
          </a:xfrm>
          <a:prstGeom prst="rect">
            <a:avLst/>
          </a:prstGeom>
          <a:ln>
            <a:noFill/>
          </a:ln>
        </p:spPr>
      </p:pic>
      <p:pic>
        <p:nvPicPr>
          <p:cNvPr id="243" name="Picture 5" descr=""/>
          <p:cNvPicPr/>
          <p:nvPr/>
        </p:nvPicPr>
        <p:blipFill>
          <a:blip r:embed="rId2"/>
          <a:stretch/>
        </p:blipFill>
        <p:spPr>
          <a:xfrm>
            <a:off x="7929000" y="2205720"/>
            <a:ext cx="4133880" cy="264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0" dur="indefinite" restart="never" nodeType="tmRoot">
          <p:childTnLst>
            <p:seq>
              <p:cTn id="3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67000" y="1499760"/>
            <a:ext cx="6951240" cy="590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H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o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v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e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r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i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n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g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 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d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e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m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o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n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s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t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r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a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t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i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o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n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574400" y="63198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1041548-8BA6-4FF7-868C-63CEC25F88EA}" type="slidenum">
              <a:rPr b="1" lang="en-US" sz="1600" spc="-1" strike="noStrike">
                <a:solidFill>
                  <a:srgbClr val="666666"/>
                </a:solidFill>
                <a:latin typeface="Arial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246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045680" y="2008080"/>
            <a:ext cx="4687560" cy="443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7" dur="10831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38" restart="whenNotActive" nodeType="interactiveSeq" fill="hold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567000" y="1499760"/>
            <a:ext cx="6951240" cy="590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C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o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n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c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l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u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s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i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o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n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567000" y="2185560"/>
            <a:ext cx="10910520" cy="3967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DQN is clearly capable of learning direct thrust (force) control to perform takeoff and landing in 1 DoF dynamics.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The simulated environment is computationally frugal to apply extensive learning in complicated experiments (in the future)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67000" y="1499760"/>
            <a:ext cx="6951240" cy="590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F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u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t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u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r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e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 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W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o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r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k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s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567000" y="2185560"/>
            <a:ext cx="10910520" cy="3967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Gradually introduce more degree-of-freedoms to increase the fidelity of the dynamics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Import more accurate inertia models, introduce aerodynamics and energy models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Advanced RL algorithm (PPO) scheduled to replace DQN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67000" y="1499760"/>
            <a:ext cx="6951240" cy="590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Objectives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567000" y="2185560"/>
            <a:ext cx="10243440" cy="3967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3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This project aims to apply a reinforcement learning pipeline on a quadcopter dynamics to function as the controller that is capable of performing takeoff, landing, and stable hovering.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3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Based on a commercial platform (Crazyflie 2.0)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Simulated flight dynamics in ROS environment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DoE &amp; RL training for taking off and hovering (separately)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67000" y="1499760"/>
            <a:ext cx="6951240" cy="590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The Platform 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567000" y="4398480"/>
            <a:ext cx="4977000" cy="3967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Weights below 35g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Integrated sensors and controllers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Open-source controller and SDK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681480" y="2223720"/>
            <a:ext cx="4176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Hardware: Crazyflie 2.0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4"/>
          <p:cNvSpPr/>
          <p:nvPr/>
        </p:nvSpPr>
        <p:spPr>
          <a:xfrm>
            <a:off x="6952320" y="2223720"/>
            <a:ext cx="4176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Software (planned): Gazebo Simulator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9" name="Picture 5" descr=""/>
          <p:cNvPicPr/>
          <p:nvPr/>
        </p:nvPicPr>
        <p:blipFill>
          <a:blip r:embed="rId1"/>
          <a:stretch/>
        </p:blipFill>
        <p:spPr>
          <a:xfrm>
            <a:off x="1712880" y="2795400"/>
            <a:ext cx="2114280" cy="1400040"/>
          </a:xfrm>
          <a:prstGeom prst="rect">
            <a:avLst/>
          </a:prstGeom>
          <a:ln>
            <a:noFill/>
          </a:ln>
        </p:spPr>
      </p:pic>
      <p:pic>
        <p:nvPicPr>
          <p:cNvPr id="210" name="Picture 7" descr=""/>
          <p:cNvPicPr/>
          <p:nvPr/>
        </p:nvPicPr>
        <p:blipFill>
          <a:blip r:embed="rId2"/>
          <a:stretch/>
        </p:blipFill>
        <p:spPr>
          <a:xfrm>
            <a:off x="8029080" y="2776320"/>
            <a:ext cx="2023200" cy="1623600"/>
          </a:xfrm>
          <a:prstGeom prst="rect">
            <a:avLst/>
          </a:prstGeom>
          <a:ln>
            <a:noFill/>
          </a:ln>
        </p:spPr>
      </p:pic>
      <p:sp>
        <p:nvSpPr>
          <p:cNvPr id="211" name="CustomShape 5"/>
          <p:cNvSpPr/>
          <p:nvPr/>
        </p:nvSpPr>
        <p:spPr>
          <a:xfrm>
            <a:off x="6952320" y="4398480"/>
            <a:ext cx="4977000" cy="39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Works in ROS environment</a:t>
            </a:r>
            <a:endParaRPr b="0" lang="en-US" sz="1800" spc="-1" strike="noStrike"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Existing packages (CrazyS) for dynamics simulation of Crazyflie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567000" y="1499760"/>
            <a:ext cx="8550720" cy="590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Preliminary Progress (Checkpoint)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567000" y="2185560"/>
            <a:ext cx="10928160" cy="3967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Setting up Gazebo environment is more time-consuming …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Lunar Landing Problem chosen as the preliminary test problem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 marL="228600" indent="-228240">
              <a:lnSpc>
                <a:spcPct val="130000"/>
              </a:lnSpc>
              <a:spcBef>
                <a:spcPts val="601"/>
              </a:spcBef>
              <a:buClr>
                <a:srgbClr val="005bbb"/>
              </a:buClr>
              <a:buSzPct val="120000"/>
              <a:buFont typeface="Arial"/>
              <a:buChar char="•"/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DQN applied, results not promising</a:t>
            </a: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  <a:p>
            <a:pPr>
              <a:lnSpc>
                <a:spcPct val="130000"/>
              </a:lnSpc>
              <a:spcBef>
                <a:spcPts val="601"/>
              </a:spcBef>
            </a:pPr>
            <a:endParaRPr b="0" lang="en-US" sz="1800" spc="-1" strike="noStrike">
              <a:solidFill>
                <a:srgbClr val="666666"/>
              </a:solidFill>
              <a:latin typeface="Arial"/>
            </a:endParaRPr>
          </a:p>
        </p:txBody>
      </p:sp>
      <p:pic>
        <p:nvPicPr>
          <p:cNvPr id="214" name="Picture 4" descr=""/>
          <p:cNvPicPr/>
          <p:nvPr/>
        </p:nvPicPr>
        <p:blipFill>
          <a:blip r:embed="rId1"/>
          <a:stretch/>
        </p:blipFill>
        <p:spPr>
          <a:xfrm>
            <a:off x="4467960" y="4387320"/>
            <a:ext cx="2517480" cy="1678320"/>
          </a:xfrm>
          <a:prstGeom prst="rect">
            <a:avLst/>
          </a:prstGeom>
          <a:ln>
            <a:noFill/>
          </a:ln>
        </p:spPr>
      </p:pic>
      <p:pic>
        <p:nvPicPr>
          <p:cNvPr id="215" name="Picture 6" descr=""/>
          <p:cNvPicPr/>
          <p:nvPr/>
        </p:nvPicPr>
        <p:blipFill>
          <a:blip r:embed="rId2"/>
          <a:stretch/>
        </p:blipFill>
        <p:spPr>
          <a:xfrm>
            <a:off x="8167320" y="1674360"/>
            <a:ext cx="3597840" cy="2316960"/>
          </a:xfrm>
          <a:prstGeom prst="rect">
            <a:avLst/>
          </a:prstGeom>
          <a:ln>
            <a:noFill/>
          </a:ln>
        </p:spPr>
      </p:pic>
      <p:pic>
        <p:nvPicPr>
          <p:cNvPr id="216" name="Picture 10" descr=""/>
          <p:cNvPicPr/>
          <p:nvPr/>
        </p:nvPicPr>
        <p:blipFill>
          <a:blip r:embed="rId3"/>
          <a:stretch/>
        </p:blipFill>
        <p:spPr>
          <a:xfrm>
            <a:off x="8167320" y="3991680"/>
            <a:ext cx="3457440" cy="229500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1239840" y="3657240"/>
            <a:ext cx="3355200" cy="292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2858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00448c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666666"/>
                </a:solidFill>
                <a:latin typeface="Arial"/>
              </a:rPr>
              <a:t>Learning rate = 0.001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00448c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666666"/>
                </a:solidFill>
                <a:latin typeface="Arial"/>
              </a:rPr>
              <a:t>Epsilon = 0.7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00448c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666666"/>
                </a:solidFill>
                <a:latin typeface="Arial"/>
              </a:rPr>
              <a:t>Epsilon decay = 0.995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00448c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666666"/>
                </a:solidFill>
                <a:latin typeface="Arial"/>
              </a:rPr>
              <a:t>Number of episodes = 5000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00448c"/>
              </a:buClr>
              <a:buSzPct val="145000"/>
              <a:buFont typeface="Arial"/>
              <a:buChar char="•"/>
            </a:pPr>
            <a:r>
              <a:rPr b="0" lang="en-US" sz="1600" spc="-1" strike="noStrike">
                <a:solidFill>
                  <a:srgbClr val="666666"/>
                </a:solidFill>
                <a:latin typeface="Arial"/>
              </a:rPr>
              <a:t>Discount factor = 0.98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67000" y="1499760"/>
            <a:ext cx="1051488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ROS Architecture Schematic: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19" name="Picture 411" descr=""/>
          <p:cNvPicPr/>
          <p:nvPr/>
        </p:nvPicPr>
        <p:blipFill>
          <a:blip r:embed="rId1"/>
          <a:stretch/>
        </p:blipFill>
        <p:spPr>
          <a:xfrm>
            <a:off x="285480" y="2378520"/>
            <a:ext cx="6206400" cy="273384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7574400" y="63198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E05FB42-CA54-40BD-BB7E-DB6248D77694}" type="slidenum">
              <a:rPr b="1" lang="en-US" sz="1600" spc="-1" strike="noStrike">
                <a:solidFill>
                  <a:srgbClr val="666666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221" name="Picture 413" descr=""/>
          <p:cNvPicPr/>
          <p:nvPr/>
        </p:nvPicPr>
        <p:blipFill>
          <a:blip r:embed="rId2"/>
          <a:stretch/>
        </p:blipFill>
        <p:spPr>
          <a:xfrm>
            <a:off x="6858000" y="2194560"/>
            <a:ext cx="4943520" cy="374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91440" y="909360"/>
            <a:ext cx="695088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Basic Architecture: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457200" y="1737360"/>
            <a:ext cx="6766200" cy="5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</a:rPr>
              <a:t>- IMU node : Position, Velocity, Acceleration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</a:rPr>
              <a:t>- RL Node: Thrust Force, Linear Velocity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</a:rPr>
              <a:t>- Action_space: Thrust Force (From DQN)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Corbel"/>
              </a:rPr>
              <a:t>- Linear Velocity: Constant Throughout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574400" y="63198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5F452E8-ED17-42BC-947C-D09F177B23F1}" type="slidenum">
              <a:rPr b="1" lang="en-US" sz="1600" spc="-1" strike="noStrike">
                <a:solidFill>
                  <a:srgbClr val="666666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225" name="Picture 417" descr=""/>
          <p:cNvPicPr/>
          <p:nvPr/>
        </p:nvPicPr>
        <p:blipFill>
          <a:blip r:embed="rId1"/>
          <a:stretch/>
        </p:blipFill>
        <p:spPr>
          <a:xfrm>
            <a:off x="8955720" y="1463040"/>
            <a:ext cx="1833840" cy="445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67000" y="1005840"/>
            <a:ext cx="6950880" cy="59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Simulator Demo: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7574400" y="631980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E281C0C-86B7-4A4A-932D-E656B57A1489}" type="slidenum">
              <a:rPr b="1" lang="en-US" sz="1600" spc="-1" strike="noStrike">
                <a:solidFill>
                  <a:srgbClr val="666666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567000" y="1499760"/>
            <a:ext cx="10515240" cy="590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DQN learning for Takeoff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7574400" y="63198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6AD87FD-0562-4A37-B597-557C79AD127A}" type="slidenum">
              <a:rPr b="1" lang="en-US" sz="1600" spc="-1" strike="noStrike">
                <a:solidFill>
                  <a:srgbClr val="666666"/>
                </a:solidFill>
                <a:latin typeface="Arial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672120" y="2551320"/>
            <a:ext cx="728280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Learning rate = 0.001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Epsilon = 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Epsilon decay = 0.995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Batch size = 64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Number of episodes = 64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666666"/>
                </a:solidFill>
                <a:latin typeface="Arial"/>
              </a:rPr>
              <a:t>Discount factor = 0.9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1" name="Picture 4" descr=""/>
          <p:cNvPicPr/>
          <p:nvPr/>
        </p:nvPicPr>
        <p:blipFill>
          <a:blip r:embed="rId1"/>
          <a:stretch/>
        </p:blipFill>
        <p:spPr>
          <a:xfrm>
            <a:off x="3635280" y="2431080"/>
            <a:ext cx="4273920" cy="2802960"/>
          </a:xfrm>
          <a:prstGeom prst="rect">
            <a:avLst/>
          </a:prstGeom>
          <a:ln>
            <a:noFill/>
          </a:ln>
        </p:spPr>
      </p:pic>
      <p:pic>
        <p:nvPicPr>
          <p:cNvPr id="232" name="Picture 5" descr=""/>
          <p:cNvPicPr/>
          <p:nvPr/>
        </p:nvPicPr>
        <p:blipFill>
          <a:blip r:embed="rId2"/>
          <a:srcRect l="0" t="0" r="5671" b="0"/>
          <a:stretch/>
        </p:blipFill>
        <p:spPr>
          <a:xfrm>
            <a:off x="7955280" y="2551320"/>
            <a:ext cx="3847320" cy="267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567000" y="1499760"/>
            <a:ext cx="10515240" cy="5904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T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a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k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e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o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f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f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 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d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e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m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o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n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s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t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r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a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t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i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o</a:t>
            </a:r>
            <a:r>
              <a:rPr b="0" lang="en-US" sz="3600" spc="-1" strike="noStrike">
                <a:solidFill>
                  <a:srgbClr val="005bbb"/>
                </a:solidFill>
                <a:latin typeface="Georgia"/>
              </a:rPr>
              <a:t>n</a:t>
            </a:r>
            <a:endParaRPr b="0" lang="en-US" sz="3600" spc="-1" strike="noStrike">
              <a:solidFill>
                <a:srgbClr val="666666"/>
              </a:solidFill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7574400" y="631980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E0B2DB5-7B38-4287-AC96-0BB36B21637C}" type="slidenum">
              <a:rPr b="1" lang="en-US" sz="1600" spc="-1" strike="noStrike">
                <a:solidFill>
                  <a:srgbClr val="666666"/>
                </a:solidFill>
                <a:latin typeface="Arial"/>
              </a:rPr>
              <a:t>1</a:t>
            </a:fld>
            <a:endParaRPr b="0" lang="en-US" sz="1600" spc="-1" strike="noStrike">
              <a:latin typeface="Times New Roman"/>
            </a:endParaRPr>
          </a:p>
        </p:txBody>
      </p:sp>
      <p:pic>
        <p:nvPicPr>
          <p:cNvPr id="235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464920" y="1970640"/>
            <a:ext cx="8081640" cy="455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2" dur="23500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3" restart="whenNotActive" nodeType="interactiveSeq" fill="hold"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</TotalTime>
  <Application>LibreOffice/6.0.7.3$Linux_X86_64 LibreOffice_project/00m0$Build-3</Application>
  <Words>807</Words>
  <Paragraphs>157</Paragraphs>
  <Company>University at Buffalo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2019-04-04T19:20:28Z</dcterms:created>
  <dc:creator>Division of University Communications</dc:creator>
  <dc:description/>
  <dc:language>en-US</dc:language>
  <cp:lastModifiedBy/>
  <dcterms:modified xsi:type="dcterms:W3CDTF">2020-05-06T12:50:03Z</dcterms:modified>
  <cp:revision>95</cp:revision>
  <dc:subject/>
  <dc:title>UB 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at Buffalo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2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21</vt:i4>
  </property>
</Properties>
</file>